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7" r:id="rId2"/>
    <p:sldId id="448" r:id="rId3"/>
    <p:sldId id="447" r:id="rId4"/>
    <p:sldId id="426" r:id="rId5"/>
    <p:sldId id="433" r:id="rId6"/>
    <p:sldId id="434" r:id="rId7"/>
    <p:sldId id="435" r:id="rId8"/>
    <p:sldId id="444" r:id="rId9"/>
    <p:sldId id="445" r:id="rId10"/>
    <p:sldId id="437" r:id="rId11"/>
    <p:sldId id="439" r:id="rId12"/>
    <p:sldId id="427" r:id="rId13"/>
    <p:sldId id="441" r:id="rId14"/>
    <p:sldId id="428" r:id="rId15"/>
    <p:sldId id="44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5C4E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036"/>
    <p:restoredTop sz="79712" autoAdjust="0"/>
  </p:normalViewPr>
  <p:slideViewPr>
    <p:cSldViewPr snapToGrid="0" snapToObjects="1">
      <p:cViewPr varScale="1">
        <p:scale>
          <a:sx n="77" d="100"/>
          <a:sy n="77" d="100"/>
        </p:scale>
        <p:origin x="1047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44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6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docs.python.org/2/library/__future__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ulaneIntroDataScience/fall2019/tree/master/project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laneIntroDataScience/fall2019/tree/master/project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1470025"/>
          </a:xfrm>
        </p:spPr>
        <p:txBody>
          <a:bodyPr/>
          <a:lstStyle/>
          <a:p>
            <a:r>
              <a:rPr lang="en-US" sz="4400" dirty="0"/>
              <a:t>Tools &amp;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  <a:p>
            <a:r>
              <a:rPr lang="en-US" sz="1200" dirty="0">
                <a:solidFill>
                  <a:schemeClr val="tx2"/>
                </a:solidFill>
              </a:rPr>
              <a:t>Some examples taken from </a:t>
            </a:r>
            <a:r>
              <a:rPr lang="en-US" sz="1200" i="1" dirty="0">
                <a:solidFill>
                  <a:schemeClr val="tx2"/>
                </a:solidFill>
              </a:rPr>
              <a:t>Data Science </a:t>
            </a:r>
            <a:r>
              <a:rPr lang="en-US" sz="1200" dirty="0">
                <a:solidFill>
                  <a:schemeClr val="tx2"/>
                </a:solidFill>
              </a:rPr>
              <a:t>by John D. Kelleher and Brendan Tierney, MIT Press. 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7751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981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81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81200" y="5581591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</p:spTree>
    <p:extLst>
      <p:ext uri="{BB962C8B-B14F-4D97-AF65-F5344CB8AC3E}">
        <p14:creationId xmlns:p14="http://schemas.microsoft.com/office/powerpoint/2010/main" val="413266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lvl="1"/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b="1" dirty="0">
                <a:solidFill>
                  <a:srgbClr val="215C4E"/>
                </a:solidFill>
              </a:rPr>
              <a:t>who codes!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lvl="1"/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lvl="1"/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[ 2**x 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66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0616" y="4984958"/>
            <a:ext cx="1701384" cy="170138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63F229A-1D9C-3744-9D17-F62A11C9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</p:spTree>
    <p:extLst>
      <p:ext uri="{BB962C8B-B14F-4D97-AF65-F5344CB8AC3E}">
        <p14:creationId xmlns:p14="http://schemas.microsoft.com/office/powerpoint/2010/main" val="387400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lvl="1"/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lvl="1"/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pPr lvl="1"/>
            <a:endParaRPr lang="en-US" b="0" dirty="0">
              <a:ea typeface="Courier" charset="0"/>
              <a:cs typeface="Courier" charset="0"/>
              <a:sym typeface="Wingdings"/>
            </a:endParaRP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pPr lvl="1"/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Prints “4” in Python 2 and “1” in Python 3 (narrow scope)</a:t>
            </a:r>
            <a:endParaRPr lang="en-US" b="0" dirty="0">
              <a:latin typeface="Courier" charset="0"/>
              <a:ea typeface="Courier" charset="0"/>
              <a:cs typeface="Courier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2555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lvl="1"/>
            <a:r>
              <a:rPr lang="en-US" b="0" dirty="0"/>
              <a:t>Python 3 introduces features that will throw runtime </a:t>
            </a:r>
            <a:br>
              <a:rPr lang="en-US" b="0" dirty="0"/>
            </a:br>
            <a:r>
              <a:rPr lang="en-US" b="0" dirty="0"/>
              <a:t>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lvl="1"/>
            <a:r>
              <a:rPr lang="en-US" b="0" dirty="0">
                <a:hlinkClick r:id="rId2"/>
              </a:rPr>
              <a:t>https://docs.python.org/2/library/__future__.html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C563CF-E545-E941-813F-E9043098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Any Curmudgeons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9DF4F90C-E10B-CE40-9D1D-F90D99C95FCF}"/>
              </a:ext>
            </a:extLst>
          </p:cNvPr>
          <p:cNvSpPr/>
          <p:nvPr/>
        </p:nvSpPr>
        <p:spPr>
          <a:xfrm>
            <a:off x="546730" y="650586"/>
            <a:ext cx="5538355" cy="5185064"/>
          </a:xfrm>
          <a:prstGeom prst="noSmoking">
            <a:avLst>
              <a:gd name="adj" fmla="val 38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43920-B5F7-984A-BA79-748DFB289E2B}"/>
              </a:ext>
            </a:extLst>
          </p:cNvPr>
          <p:cNvSpPr txBox="1"/>
          <p:nvPr/>
        </p:nvSpPr>
        <p:spPr>
          <a:xfrm>
            <a:off x="5834670" y="5020042"/>
            <a:ext cx="597631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15C4E"/>
                </a:solidFill>
              </a:rPr>
              <a:t>In CMPS 3660 this is wrong.</a:t>
            </a:r>
          </a:p>
          <a:p>
            <a:endParaRPr lang="en-US" sz="2000" b="1" dirty="0">
              <a:solidFill>
                <a:srgbClr val="215C4E"/>
              </a:solidFill>
            </a:endParaRPr>
          </a:p>
          <a:p>
            <a:r>
              <a:rPr lang="en-US" sz="2000" b="1" dirty="0">
                <a:solidFill>
                  <a:srgbClr val="215C4E"/>
                </a:solidFill>
              </a:rPr>
              <a:t>If your code does not run in Python 3, it is wrong.</a:t>
            </a:r>
          </a:p>
          <a:p>
            <a:endParaRPr lang="en-US" sz="2000" b="1" dirty="0">
              <a:solidFill>
                <a:srgbClr val="215C4E"/>
              </a:solidFill>
            </a:endParaRPr>
          </a:p>
          <a:p>
            <a:r>
              <a:rPr lang="en-US" sz="2000" b="1" dirty="0">
                <a:solidFill>
                  <a:srgbClr val="215C4E"/>
                </a:solidFill>
              </a:rPr>
              <a:t>I’m in charge!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DE7FE-E6DD-D746-8CB3-A641CC45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313" y="1906986"/>
            <a:ext cx="2067213" cy="30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v.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52600"/>
            <a:ext cx="6331026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lvl="1"/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lvl="1"/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b="1" dirty="0">
                <a:solidFill>
                  <a:srgbClr val="215C4E"/>
                </a:solidFill>
              </a:rPr>
              <a:t>specifically for ML.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383" y="1126302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68" y="4318702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5486399" cy="4322377"/>
          </a:xfrm>
        </p:spPr>
        <p:txBody>
          <a:bodyPr/>
          <a:lstStyle/>
          <a:p>
            <a:r>
              <a:rPr lang="en-US" dirty="0"/>
              <a:t>Plenty of tutorials on the web:</a:t>
            </a:r>
          </a:p>
          <a:p>
            <a:pPr lvl="1"/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Go look at the Notebook that we made for class today!</a:t>
            </a:r>
          </a:p>
          <a:p>
            <a:pPr lvl="1"/>
            <a:r>
              <a:rPr lang="en-US" dirty="0"/>
              <a:t>Link TBD.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Docker.</a:t>
            </a:r>
          </a:p>
          <a:p>
            <a:pPr lvl="1"/>
            <a:r>
              <a:rPr lang="en-US" dirty="0">
                <a:hlinkClick r:id="rId2"/>
              </a:rPr>
              <a:t>https://github.com/TulaneIntroDataScience/fall2019/tree/master/project0</a:t>
            </a: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E9F34-7064-FE47-9B84-FA78EB1E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91" y="1022351"/>
            <a:ext cx="5576155" cy="39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0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Mattei’s</a:t>
            </a:r>
            <a:r>
              <a:rPr lang="en-US" dirty="0"/>
              <a:t> Office Hours will be:</a:t>
            </a:r>
          </a:p>
          <a:p>
            <a:pPr lvl="1"/>
            <a:r>
              <a:rPr lang="en-US" dirty="0"/>
              <a:t>Tuesday 1400 – 1500 (going possibly later)</a:t>
            </a:r>
          </a:p>
          <a:p>
            <a:pPr lvl="1"/>
            <a:r>
              <a:rPr lang="en-US" dirty="0"/>
              <a:t>Thursday 1600 – 1700 (going possibly later)</a:t>
            </a:r>
          </a:p>
          <a:p>
            <a:r>
              <a:rPr lang="en-US" dirty="0"/>
              <a:t>Arie is here!</a:t>
            </a:r>
          </a:p>
          <a:p>
            <a:endParaRPr lang="en-US" dirty="0"/>
          </a:p>
          <a:p>
            <a:r>
              <a:rPr lang="en-US" dirty="0"/>
              <a:t>We now have 34 People in the course.</a:t>
            </a:r>
          </a:p>
          <a:p>
            <a:pPr lvl="1"/>
            <a:r>
              <a:rPr lang="en-US" dirty="0"/>
              <a:t>If you are not formally enrolled and want to be come see me after class.</a:t>
            </a:r>
          </a:p>
          <a:p>
            <a:endParaRPr lang="en-US" dirty="0"/>
          </a:p>
          <a:p>
            <a:r>
              <a:rPr lang="en-US" dirty="0"/>
              <a:t>Both Project0 and Questions1 are posted.</a:t>
            </a:r>
          </a:p>
          <a:p>
            <a:pPr lvl="1"/>
            <a:r>
              <a:rPr lang="en-US" dirty="0">
                <a:hlinkClick r:id="rId2"/>
              </a:rPr>
              <a:t>https://github.com/TulaneIntroDataScience/fall2019/tree/master/project0</a:t>
            </a:r>
            <a:endParaRPr lang="en-US" dirty="0"/>
          </a:p>
          <a:p>
            <a:pPr lvl="1"/>
            <a:r>
              <a:rPr lang="en-US" dirty="0"/>
              <a:t>Quick overview on how to notebook…</a:t>
            </a:r>
          </a:p>
          <a:p>
            <a:endParaRPr lang="en-US" dirty="0"/>
          </a:p>
          <a:p>
            <a:r>
              <a:rPr lang="en-US" dirty="0"/>
              <a:t>Please complete Project0 before class on 9/5 – want to do in class lab work that 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D20443-622F-6B40-9F21-8A2C3ED982CF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5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 </a:t>
              </a:r>
            </a:p>
            <a:p>
              <a:pPr algn="ctr"/>
              <a:r>
                <a:rPr lang="en-US" dirty="0"/>
                <a:t>&amp; 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07832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0689" y="1662725"/>
              <a:ext cx="12700" cy="4708572"/>
            </a:xfrm>
            <a:prstGeom prst="curvedConnector3">
              <a:avLst>
                <a:gd name="adj1" fmla="val 90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</a:t>
              </a:r>
            </a:p>
            <a:p>
              <a:pPr algn="ctr"/>
              <a:r>
                <a:rPr lang="en-US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53655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2118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</a:t>
              </a:r>
            </a:p>
            <a:p>
              <a:pPr algn="ctr"/>
              <a:r>
                <a:rPr lang="en-US" dirty="0"/>
                <a:t>&amp; </a:t>
              </a:r>
            </a:p>
            <a:p>
              <a:pPr algn="ctr"/>
              <a:r>
                <a:rPr lang="en-US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39261" y="1662726"/>
              <a:ext cx="12700" cy="4708571"/>
            </a:xfrm>
            <a:prstGeom prst="curvedConnector3">
              <a:avLst>
                <a:gd name="adj1" fmla="val 958378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86048">
            <a:off x="-69169" y="272722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9505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902589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Interpreted</a:t>
            </a:r>
            <a:r>
              <a:rPr lang="en-US" b="1" dirty="0"/>
              <a:t>: </a:t>
            </a:r>
            <a:r>
              <a:rPr lang="en-US" b="0" dirty="0"/>
              <a:t>instructions executed without being compiled into (virtual) machine instructions*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Dynamically-typed: </a:t>
            </a:r>
            <a:r>
              <a:rPr lang="en-US" b="0" dirty="0"/>
              <a:t>verifies type safety at runtime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High-level: </a:t>
            </a:r>
            <a:r>
              <a:rPr lang="en-US" b="0" dirty="0"/>
              <a:t>abstracted away from the raw metal and kernel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Garbage-collected: </a:t>
            </a:r>
            <a:r>
              <a:rPr lang="en-US" b="0" dirty="0"/>
              <a:t>memory management is automated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OOFI: </a:t>
            </a:r>
            <a:r>
              <a:rPr lang="en-US" b="0" dirty="0"/>
              <a:t>you can do bits of OO, F, and I programming</a:t>
            </a:r>
          </a:p>
          <a:p>
            <a:pPr lvl="2"/>
            <a:r>
              <a:rPr lang="en-US" dirty="0"/>
              <a:t>OO = Object Oriented (you can make objects)</a:t>
            </a:r>
          </a:p>
          <a:p>
            <a:pPr lvl="2"/>
            <a:r>
              <a:rPr lang="en-US" b="0" dirty="0"/>
              <a:t>F = Functional (everything is a function, stateless, like LISP)</a:t>
            </a:r>
          </a:p>
          <a:p>
            <a:pPr lvl="2"/>
            <a:r>
              <a:rPr lang="en-US" dirty="0"/>
              <a:t>I = Imperative (i.e., procedural)</a:t>
            </a:r>
            <a:endParaRPr lang="en-US" b="0" dirty="0"/>
          </a:p>
          <a:p>
            <a:r>
              <a:rPr lang="en-US" dirty="0"/>
              <a:t>Not the point of this class!</a:t>
            </a:r>
          </a:p>
          <a:p>
            <a:pPr lvl="1"/>
            <a:r>
              <a:rPr lang="en-US" b="0" dirty="0"/>
              <a:t>Python is </a:t>
            </a:r>
            <a:r>
              <a:rPr lang="en-US" b="0" dirty="0">
                <a:solidFill>
                  <a:srgbClr val="215C4E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rgbClr val="215C4E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rgbClr val="215C4E"/>
                </a:solidFill>
              </a:rPr>
              <a:t>used in industry!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4" y="3429000"/>
            <a:ext cx="3634968" cy="1227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193" y="6535713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19408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8957310" cy="4322377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Beautiful is better than ugly.</a:t>
            </a:r>
          </a:p>
          <a:p>
            <a:r>
              <a:rPr lang="en-US" sz="2200" dirty="0"/>
              <a:t>Explicit is better than implicit.</a:t>
            </a:r>
          </a:p>
          <a:p>
            <a:r>
              <a:rPr lang="en-US" sz="2200" dirty="0"/>
              <a:t>Simple is better than complex.</a:t>
            </a:r>
          </a:p>
          <a:p>
            <a:r>
              <a:rPr lang="en-US" sz="2200" dirty="0"/>
              <a:t>Complex is better than complicated.</a:t>
            </a:r>
          </a:p>
          <a:p>
            <a:r>
              <a:rPr lang="en-US" sz="2200" dirty="0"/>
              <a:t>Flat is better than nested.</a:t>
            </a:r>
          </a:p>
          <a:p>
            <a:r>
              <a:rPr lang="en-US" sz="2200" dirty="0"/>
              <a:t>Sparse is better than dense.</a:t>
            </a:r>
          </a:p>
          <a:p>
            <a:r>
              <a:rPr lang="en-US" sz="2200" dirty="0"/>
              <a:t>Readability counts.</a:t>
            </a:r>
          </a:p>
          <a:p>
            <a:r>
              <a:rPr lang="en-US" sz="2200" dirty="0"/>
              <a:t>Special cases aren't special enough to break the rules </a:t>
            </a:r>
            <a:r>
              <a:rPr lang="mr-IN" sz="2200" dirty="0"/>
              <a:t>…</a:t>
            </a:r>
            <a:endParaRPr lang="en-US" sz="2200" dirty="0"/>
          </a:p>
          <a:p>
            <a:pPr marL="854075" lvl="1" indent="-342900"/>
            <a:r>
              <a:rPr lang="mr-IN" sz="2200" dirty="0"/>
              <a:t>…</a:t>
            </a:r>
            <a:r>
              <a:rPr lang="en-US" sz="2200" dirty="0"/>
              <a:t> although practicality beats purity.</a:t>
            </a:r>
          </a:p>
          <a:p>
            <a:r>
              <a:rPr lang="en-US" sz="2200" dirty="0"/>
              <a:t>Errors should never pass silently </a:t>
            </a:r>
            <a:r>
              <a:rPr lang="mr-IN" sz="2200" dirty="0"/>
              <a:t>…</a:t>
            </a:r>
            <a:endParaRPr lang="en-US" sz="2200" dirty="0"/>
          </a:p>
          <a:p>
            <a:pPr lvl="1"/>
            <a:r>
              <a:rPr lang="mr-IN" sz="2200" dirty="0"/>
              <a:t>…</a:t>
            </a:r>
            <a:r>
              <a:rPr lang="en-US" sz="2200" dirty="0"/>
              <a:t> unless explicitly silenced.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308" y="887145"/>
            <a:ext cx="2939846" cy="307783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B180484-1461-DC43-89F4-9323E1FC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F1FAD-3867-D749-A70F-0280D9DE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154" y="3429000"/>
            <a:ext cx="2315210" cy="29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7711440" cy="4322377"/>
          </a:xfrm>
        </p:spPr>
        <p:txBody>
          <a:bodyPr/>
          <a:lstStyle/>
          <a:p>
            <a:r>
              <a:rPr lang="en-US" dirty="0"/>
              <a:t>Literate code contains in </a:t>
            </a:r>
            <a:r>
              <a:rPr lang="en-US" b="1" dirty="0">
                <a:solidFill>
                  <a:srgbClr val="215C4E"/>
                </a:solidFill>
              </a:rPr>
              <a:t>one document</a:t>
            </a:r>
            <a:r>
              <a:rPr lang="en-US" dirty="0"/>
              <a:t>:</a:t>
            </a:r>
          </a:p>
          <a:p>
            <a:pPr lvl="1"/>
            <a:r>
              <a:rPr lang="en-US" b="0" dirty="0"/>
              <a:t>the </a:t>
            </a:r>
            <a:r>
              <a:rPr lang="en-US" b="1" dirty="0">
                <a:solidFill>
                  <a:srgbClr val="215C4E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lvl="1"/>
            <a:r>
              <a:rPr lang="en-US" b="0" dirty="0"/>
              <a:t>text </a:t>
            </a:r>
            <a:r>
              <a:rPr lang="en-US" b="1" dirty="0">
                <a:solidFill>
                  <a:srgbClr val="215C4E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lvl="1"/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rgbClr val="215C4E"/>
                </a:solidFill>
              </a:rPr>
              <a:t>end result </a:t>
            </a:r>
            <a:r>
              <a:rPr lang="en-US" b="0" dirty="0"/>
              <a:t>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endParaRPr lang="en-US" dirty="0"/>
          </a:p>
          <a:p>
            <a:r>
              <a:rPr lang="en-US" b="0" dirty="0"/>
              <a:t>Necessary for data science!</a:t>
            </a:r>
          </a:p>
          <a:p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305" y="842025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02734" y="5363152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29DF3F-426F-B043-A521-934709B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230" y="3591156"/>
            <a:ext cx="4429770" cy="17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17691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endParaRPr lang="en-US" dirty="0"/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16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16686" y="616892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1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51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356903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51219" y="406513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51219" y="507237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556847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9740054-4499-9A43-B25F-325B6383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Build-In Functions</a:t>
            </a:r>
          </a:p>
        </p:txBody>
      </p:sp>
    </p:spTree>
    <p:extLst>
      <p:ext uri="{BB962C8B-B14F-4D97-AF65-F5344CB8AC3E}">
        <p14:creationId xmlns:p14="http://schemas.microsoft.com/office/powerpoint/2010/main" val="387872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 as the syntax is a little different.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2263518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290496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55AA1F5-8E7C-7C4F-AE0F-9AB0AF26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Built In </a:t>
            </a:r>
            <a:r>
              <a:rPr lang="en-US" dirty="0" err="1"/>
              <a:t>Fucntions</a:t>
            </a:r>
            <a:r>
              <a:rPr lang="en-US" dirty="0"/>
              <a:t>: Map and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239AD-4B9B-224C-82FD-EDEF21202E49}"/>
              </a:ext>
            </a:extLst>
          </p:cNvPr>
          <p:cNvSpPr txBox="1"/>
          <p:nvPr/>
        </p:nvSpPr>
        <p:spPr>
          <a:xfrm rot="745079">
            <a:off x="8014614" y="1255124"/>
            <a:ext cx="3927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Note!</a:t>
            </a:r>
          </a:p>
          <a:p>
            <a:endParaRPr lang="en-US" dirty="0"/>
          </a:p>
          <a:p>
            <a:r>
              <a:rPr lang="en-US" dirty="0"/>
              <a:t>There is a problem here for Python3!</a:t>
            </a:r>
          </a:p>
        </p:txBody>
      </p:sp>
    </p:spTree>
    <p:extLst>
      <p:ext uri="{BB962C8B-B14F-4D97-AF65-F5344CB8AC3E}">
        <p14:creationId xmlns:p14="http://schemas.microsoft.com/office/powerpoint/2010/main" val="12492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7155</TotalTime>
  <Words>1222</Words>
  <Application>Microsoft Macintosh PowerPoint</Application>
  <PresentationFormat>Widescreen</PresentationFormat>
  <Paragraphs>218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Courier</vt:lpstr>
      <vt:lpstr>Palatino Linotype</vt:lpstr>
      <vt:lpstr>Watson White Theme</vt:lpstr>
      <vt:lpstr>Tools &amp; Python</vt:lpstr>
      <vt:lpstr>Announcements</vt:lpstr>
      <vt:lpstr>The Data LifeCycle</vt:lpstr>
      <vt:lpstr>But first, snakes!</vt:lpstr>
      <vt:lpstr>The Zen of Python</vt:lpstr>
      <vt:lpstr>Literate Programming</vt:lpstr>
      <vt:lpstr>10-Minute Python primer</vt:lpstr>
      <vt:lpstr>Useful Build-In Functions</vt:lpstr>
      <vt:lpstr>Useful Built In Fucntions: Map and Filter</vt:lpstr>
      <vt:lpstr>Pythonic Programming</vt:lpstr>
      <vt:lpstr>List Comprehensions</vt:lpstr>
      <vt:lpstr>Python 2 vs 3</vt:lpstr>
      <vt:lpstr>To Any Curmudgeons</vt:lpstr>
      <vt:lpstr>Python v. R (For Data Scientists)</vt:lpstr>
      <vt:lpstr>Extra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205</cp:revision>
  <cp:lastPrinted>2017-04-10T12:35:26Z</cp:lastPrinted>
  <dcterms:created xsi:type="dcterms:W3CDTF">2018-02-09T16:02:53Z</dcterms:created>
  <dcterms:modified xsi:type="dcterms:W3CDTF">2019-09-10T00:47:42Z</dcterms:modified>
</cp:coreProperties>
</file>